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369" r:id="rId6"/>
    <p:sldId id="260" r:id="rId7"/>
    <p:sldId id="261" r:id="rId8"/>
    <p:sldId id="262" r:id="rId9"/>
    <p:sldId id="367" r:id="rId10"/>
    <p:sldId id="300" r:id="rId11"/>
    <p:sldId id="266" r:id="rId12"/>
    <p:sldId id="330" r:id="rId13"/>
    <p:sldId id="339" r:id="rId14"/>
    <p:sldId id="316" r:id="rId15"/>
    <p:sldId id="267" r:id="rId16"/>
    <p:sldId id="269" r:id="rId17"/>
    <p:sldId id="270" r:id="rId18"/>
    <p:sldId id="271" r:id="rId19"/>
    <p:sldId id="276" r:id="rId20"/>
    <p:sldId id="277" r:id="rId21"/>
    <p:sldId id="370" r:id="rId22"/>
    <p:sldId id="371" r:id="rId23"/>
    <p:sldId id="361" r:id="rId24"/>
    <p:sldId id="365" r:id="rId25"/>
    <p:sldId id="366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0"/>
  </p:normalViewPr>
  <p:slideViewPr>
    <p:cSldViewPr>
      <p:cViewPr>
        <p:scale>
          <a:sx n="110" d="100"/>
          <a:sy n="110" d="100"/>
        </p:scale>
        <p:origin x="-17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4FE-8657-4228-8031-013983809F82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2CF7-6D3D-491C-8C76-6B9779C22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4FE-8657-4228-8031-013983809F82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2CF7-6D3D-491C-8C76-6B9779C2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4FE-8657-4228-8031-013983809F82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2CF7-6D3D-491C-8C76-6B9779C2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4FE-8657-4228-8031-013983809F82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2CF7-6D3D-491C-8C76-6B9779C2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4FE-8657-4228-8031-013983809F82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F42CF7-6D3D-491C-8C76-6B9779C2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4FE-8657-4228-8031-013983809F82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2CF7-6D3D-491C-8C76-6B9779C2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4FE-8657-4228-8031-013983809F82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2CF7-6D3D-491C-8C76-6B9779C2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4FE-8657-4228-8031-013983809F82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2CF7-6D3D-491C-8C76-6B9779C2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4FE-8657-4228-8031-013983809F82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2CF7-6D3D-491C-8C76-6B9779C2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4FE-8657-4228-8031-013983809F82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2CF7-6D3D-491C-8C76-6B9779C2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4FE-8657-4228-8031-013983809F82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2CF7-6D3D-491C-8C76-6B9779C2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C144FE-8657-4228-8031-013983809F82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F42CF7-6D3D-491C-8C76-6B9779C2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yK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14376"/>
            <a:ext cx="4190999" cy="6314439"/>
          </a:xfrm>
          <a:prstGeom prst="rect">
            <a:avLst/>
          </a:prstGeom>
          <a:ln w="76200">
            <a:solidFill>
              <a:schemeClr val="bg2"/>
            </a:solidFill>
          </a:ln>
          <a:effectLst>
            <a:outerShdw blurRad="685800" dist="38100" dir="438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925" y="1086928"/>
            <a:ext cx="846257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u="sng" dirty="0" err="1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Inspuration</a:t>
            </a:r>
            <a:r>
              <a:rPr lang="en-US" sz="4400" b="1" u="sng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Area DIQ’s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Kari Hartley, Huston Unit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Laura Johnson, Holloway Unit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Morgan Torres, Fish Unit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076" y="381000"/>
            <a:ext cx="8462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Independent Sales Director</a:t>
            </a:r>
            <a:endParaRPr lang="en-US" sz="3200" b="1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9094" y="1374843"/>
            <a:ext cx="8229600" cy="26734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Avenues of Income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Product sales and reorders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Team-building commissions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Leadership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Compensation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2"/>
                </a:solidFill>
                <a:latin typeface="Georgia" pitchFamily="18" charset="0"/>
              </a:rPr>
              <a:t>4%, 9%, or 13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% personal team commission</a:t>
            </a:r>
          </a:p>
        </p:txBody>
      </p:sp>
      <p:pic>
        <p:nvPicPr>
          <p:cNvPr id="5" name="Picture 4" descr="2015 Director Suit 2 -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1600200"/>
            <a:ext cx="1569321" cy="502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5257800"/>
            <a:ext cx="3964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bg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Class of 2016</a:t>
            </a:r>
            <a:endParaRPr lang="en-US" sz="4000" b="1" cap="none" spc="300" dirty="0">
              <a:ln w="11430" cmpd="sng">
                <a:solidFill>
                  <a:schemeClr val="bg1">
                    <a:lumMod val="10000"/>
                  </a:schemeClr>
                </a:solidFill>
                <a:prstDash val="solid"/>
                <a:miter lim="800000"/>
              </a:ln>
              <a:solidFill>
                <a:schemeClr val="bg1">
                  <a:lumMod val="2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llace 2015-2016 New Director Promotion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833" y="190500"/>
            <a:ext cx="8580334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lace August 2015 Promotion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523" y="79160"/>
            <a:ext cx="8740955" cy="66996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lace 2015-2016 Star Challe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6311" y="0"/>
            <a:ext cx="52313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076" y="381000"/>
            <a:ext cx="84625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Mary Kay Career Cars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Grand Achiever earns the Chevy </a:t>
            </a:r>
            <a:r>
              <a:rPr lang="en-US" sz="3200" b="1" dirty="0" err="1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Cruze</a:t>
            </a:r>
            <a:endParaRPr lang="en-US" sz="3200" b="1" dirty="0" smtClean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Georgia" pitchFamily="18" charset="0"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Choose </a:t>
            </a:r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latin typeface="Georgia" pitchFamily="18" charset="0"/>
              </a:rPr>
              <a:t>White</a:t>
            </a:r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 or </a:t>
            </a:r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Red!</a:t>
            </a:r>
            <a:endParaRPr lang="en-US" sz="3200" b="1" dirty="0">
              <a:ln w="10541" cmpd="sng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4578" name="Picture 2" descr="http://content2.marykayintouch.com/content/recognition/car/images/cars/wallpaper/GrandAchiever-standard-screen.jpg"/>
          <p:cNvPicPr>
            <a:picLocks noChangeAspect="1" noChangeArrowheads="1"/>
          </p:cNvPicPr>
          <p:nvPr/>
        </p:nvPicPr>
        <p:blipFill>
          <a:blip r:embed="rId2" cstate="print"/>
          <a:srcRect t="8511" b="7489"/>
          <a:stretch>
            <a:fillRect/>
          </a:stretch>
        </p:blipFill>
        <p:spPr bwMode="auto">
          <a:xfrm>
            <a:off x="250497" y="2735317"/>
            <a:ext cx="4114800" cy="259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Red Chevy Cru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0463" y="2756807"/>
            <a:ext cx="4467646" cy="259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870" y="381000"/>
            <a:ext cx="8462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Mary Kay Career Cars</a:t>
            </a:r>
            <a:endParaRPr lang="en-US" sz="3200" b="1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3456" y="9906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Premier Club NEW Ford Fusion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 or Chevy Equinox</a:t>
            </a:r>
            <a:endParaRPr lang="en-US" sz="2400" b="1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Georgia" pitchFamily="18" charset="0"/>
            </a:endParaRPr>
          </a:p>
        </p:txBody>
      </p:sp>
      <p:pic>
        <p:nvPicPr>
          <p:cNvPr id="6" name="Picture 5" descr="PREMIERCLUBspecs_0001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981200"/>
            <a:ext cx="4170812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PREMIERCLUBspecs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0"/>
            <a:ext cx="4208951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mw-standard-sc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484" y="1166914"/>
            <a:ext cx="6934200" cy="5200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338" y="381000"/>
            <a:ext cx="8462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Mary Kay Career Cars</a:t>
            </a:r>
            <a:endParaRPr lang="en-US" sz="3200" b="1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338" y="1600200"/>
            <a:ext cx="8462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latin typeface="Georgia" pitchFamily="18" charset="0"/>
              </a:rPr>
              <a:t>Premier Plus-BMW 320i</a:t>
            </a:r>
            <a:endParaRPr lang="en-US" sz="3200" b="1" dirty="0">
              <a:ln w="10541" cmpd="sng">
                <a:solidFill>
                  <a:schemeClr val="bg2"/>
                </a:solidFill>
                <a:prstDash val="solid"/>
              </a:ln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4014" y="5029200"/>
            <a:ext cx="6417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Extended through Dec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2015</a:t>
            </a:r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!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07" y="381000"/>
            <a:ext cx="8462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Mary Kay Career Cars</a:t>
            </a:r>
            <a:endParaRPr lang="en-US" sz="3200" b="1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Georgi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05693" y="1524000"/>
            <a:ext cx="7086600" cy="5105400"/>
            <a:chOff x="838200" y="1524000"/>
            <a:chExt cx="7086600" cy="5105400"/>
          </a:xfrm>
        </p:grpSpPr>
        <p:pic>
          <p:nvPicPr>
            <p:cNvPr id="8194" name="Picture 2" descr="http://content2.marykayintouch.com/content/recognition/careercar2014/images/cars/wallpaper/srx-standard-screen.jpg"/>
            <p:cNvPicPr>
              <a:picLocks noChangeAspect="1" noChangeArrowheads="1"/>
            </p:cNvPicPr>
            <p:nvPr/>
          </p:nvPicPr>
          <p:blipFill>
            <a:blip r:embed="rId2" cstate="print"/>
            <a:srcRect l="2660" t="3773" r="4340" b="6894"/>
            <a:stretch>
              <a:fillRect/>
            </a:stretch>
          </p:blipFill>
          <p:spPr bwMode="auto">
            <a:xfrm>
              <a:off x="838200" y="1524000"/>
              <a:ext cx="7086600" cy="51054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1562100" y="1752600"/>
              <a:ext cx="5638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ln w="10541" cmpd="sng">
                    <a:solidFill>
                      <a:schemeClr val="bg2"/>
                    </a:solidFill>
                    <a:prstDash val="solid"/>
                  </a:ln>
                  <a:latin typeface="Georgia" pitchFamily="18" charset="0"/>
                </a:rPr>
                <a:t>Cadillac SRX</a:t>
              </a:r>
              <a:endParaRPr lang="en-US" sz="3200" b="1" dirty="0">
                <a:ln w="10541" cmpd="sng">
                  <a:solidFill>
                    <a:schemeClr val="bg2"/>
                  </a:solidFill>
                  <a:prstDash val="solid"/>
                </a:ln>
                <a:latin typeface="Georgia" pitchFamily="18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970" y="1352145"/>
            <a:ext cx="838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>
                    <a:lumMod val="25000"/>
                  </a:schemeClr>
                </a:solidFill>
                <a:latin typeface="Georgia" pitchFamily="18" charset="0"/>
              </a:rPr>
              <a:t>Don't miss the Weekly Conference Call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>
                    <a:lumMod val="25000"/>
                  </a:schemeClr>
                </a:solidFill>
                <a:latin typeface="Georgia" pitchFamily="18" charset="0"/>
              </a:rPr>
              <a:t>Tuesday nights at 7:00pm PST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Georgia" pitchFamily="18" charset="0"/>
              </a:rPr>
              <a:t>The dial in number is 712/432-0927, access 206693#.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Consultant</a:t>
            </a:r>
          </a:p>
          <a:p>
            <a:pPr>
              <a:buClr>
                <a:schemeClr val="bg2"/>
              </a:buClr>
              <a:buNone/>
            </a:pP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Avenues of Income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Product Sales and reorders</a:t>
            </a:r>
          </a:p>
          <a:p>
            <a:pPr>
              <a:buClr>
                <a:schemeClr val="bg2"/>
              </a:buClr>
              <a:buNone/>
            </a:pP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Rewards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Mary Kay Pin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Applause Magazine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Eligible to attend Seminar and Career Conference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Eligible to qualify for quarterly Star Consultant recognition and prizes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8538" y="447472"/>
            <a:ext cx="7026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Mary Kay Career Path</a:t>
            </a:r>
            <a:endParaRPr lang="en-US" sz="5400" b="1" cap="none" spc="0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634" y="1187570"/>
            <a:ext cx="6726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Upcoming Guest Events</a:t>
            </a:r>
            <a:endParaRPr lang="en-US" sz="3200" b="1" u="sng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46" y="1927151"/>
            <a:ext cx="846447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8/8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 – Muffins and Makeovers, Dream Center, 10am</a:t>
            </a:r>
          </a:p>
          <a:p>
            <a:pPr algn="ctr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8/8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 – Olympia Brunch, Indian Summer CC, 9:45am</a:t>
            </a:r>
          </a:p>
          <a:p>
            <a:pPr algn="ctr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8/9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 – Career Coffee, Lisa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Semon’s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 2:30pm</a:t>
            </a:r>
          </a:p>
          <a:p>
            <a:pPr algn="ctr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8/10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 – Career Coffee, Virginia Doll’s, 5:30pm</a:t>
            </a:r>
          </a:p>
          <a:p>
            <a:pPr algn="ctr">
              <a:lnSpc>
                <a:spcPct val="200000"/>
              </a:lnSpc>
            </a:pPr>
            <a:endParaRPr lang="en-US" dirty="0" smtClean="0">
              <a:solidFill>
                <a:schemeClr val="bg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For complete information, see your Unit's website under upcoming events.</a:t>
            </a:r>
            <a:endParaRPr lang="en-US" dirty="0">
              <a:solidFill>
                <a:schemeClr val="bg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gust muffins and makeovers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39" y="234955"/>
            <a:ext cx="8948322" cy="63880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gust Olympia Brunch flier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2638" y="152400"/>
            <a:ext cx="4938725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822" y="3140341"/>
            <a:ext cx="318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Register for Boot Camp 101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www.inspurationarea.com</a:t>
            </a:r>
            <a:endParaRPr lang="en-US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August Boot Camp 101 with address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1951" y="110706"/>
            <a:ext cx="4965379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lace Meeting Challenge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56" y="178777"/>
            <a:ext cx="8802688" cy="65004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puration Area Starter Kit Basic Trainin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882" y="91841"/>
            <a:ext cx="5328237" cy="6674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992" y="381000"/>
            <a:ext cx="8462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Words of Wisdom from Mary Kay Ash</a:t>
            </a:r>
            <a:endParaRPr lang="en-US" sz="3200" b="1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aryK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2650" y="1295400"/>
            <a:ext cx="151725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61278" y="38862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 order to attract and retain good people, a business must treat people right. Without people skills, no organization - and for that matter, no manager - can make it in today's highly competitive business environment.</a:t>
            </a:r>
            <a:endParaRPr lang="en-US" sz="2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183" y="381000"/>
            <a:ext cx="8462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On Silver Wings</a:t>
            </a:r>
            <a:endParaRPr lang="en-US" sz="4800" b="1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869" y="14478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have a premonition that soars on Silver Wings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a dream of your accomplishments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many wondrous things.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do not know beneath which sky or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you'll challenge fate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only know it will be high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only know it will be GREAT!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Anonymous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183" y="381000"/>
            <a:ext cx="8462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Tributes to our Founder</a:t>
            </a:r>
            <a:endParaRPr lang="en-US" sz="4800" b="1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Laura Bush, First Lady (2000 – 2008)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"Mary Kay is someone I have always admired.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believe that America's greatness is due in large part to courageous people like Mary Kay who have never been afraid to stand up for what is right."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183" y="381000"/>
            <a:ext cx="8462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Tributes to our Founder</a:t>
            </a:r>
            <a:endParaRPr lang="en-US" sz="4800" b="1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Doretha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Dingler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Mary Kay Independent Elite Executive National Sales Director Emeritus 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"Mary Kay asked that we take our families along on this journey. She knew that if we mold ourselves into positive, inspiring role models for our families, they would have a head start on living their own journey successfully.   "She has empowered women and enabled them to build a better life for themselves and their families. Mary Kay will go down in history as one of the greatest female humanitarians and visionaries of our time."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524000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Avenues of Income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Product Sales and reorders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Team-building commissions</a:t>
            </a:r>
          </a:p>
          <a:p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Compensation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4% personal team commission</a:t>
            </a:r>
          </a:p>
          <a:p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Rewards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 Active Personal Team Member:  Eligible to wear Senior Beauty Consultant pin enhancer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 Active Personal Team Members: Eligible to order red jacket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Eligible to qualify for quarterly Star Consultant recognition and prizes Requirements*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1 to 2 active personal team members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You must be active.</a:t>
            </a:r>
            <a:endParaRPr lang="en-US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2492" y="457200"/>
            <a:ext cx="553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Senior Consultant</a:t>
            </a:r>
            <a:endParaRPr lang="en-US" sz="5400" b="1" cap="none" spc="0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bg2"/>
              </a:buClr>
              <a:buSzPct val="100000"/>
              <a:buNone/>
            </a:pP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Avenues of Income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Product sales and reorders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Team-building commissions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Team-building bonus</a:t>
            </a:r>
          </a:p>
          <a:p>
            <a:pPr>
              <a:buClr>
                <a:schemeClr val="bg2"/>
              </a:buClr>
              <a:buSzPct val="100000"/>
              <a:buNone/>
            </a:pP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Compensation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4% personal team commission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Team-building bonus</a:t>
            </a:r>
          </a:p>
          <a:p>
            <a:pPr>
              <a:buClr>
                <a:schemeClr val="bg2"/>
              </a:buClr>
              <a:buSzPct val="100000"/>
              <a:buNone/>
            </a:pP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Rewards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Eligible to wear Star Team Builder pin enhancer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Eligible to wear red jacket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Receive $50 rebate on the purchase of the official red jacket available only from Mary Kay Inc.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Eligible to qualify for quarterly Star Consultant recognition and prizes</a:t>
            </a:r>
          </a:p>
          <a:p>
            <a:pPr>
              <a:buClr>
                <a:schemeClr val="bg2"/>
              </a:buClr>
              <a:buSzPct val="100000"/>
              <a:buNone/>
            </a:pP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Requirements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 to 4 active personal team members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You must be active.</a:t>
            </a:r>
            <a:endParaRPr lang="en-US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3953" y="457200"/>
            <a:ext cx="56360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Star Team Builder</a:t>
            </a:r>
            <a:endParaRPr lang="en-US" sz="5400" b="1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Red Jacket on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533400"/>
            <a:ext cx="960459" cy="3200400"/>
          </a:xfrm>
          <a:prstGeom prst="rect">
            <a:avLst/>
          </a:prstGeom>
        </p:spPr>
      </p:pic>
      <p:pic>
        <p:nvPicPr>
          <p:cNvPr id="8" name="Picture 7" descr="Red Jacket th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371600"/>
            <a:ext cx="1188753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664316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NEW Star Team Builder</a:t>
            </a:r>
          </a:p>
          <a:p>
            <a:pPr algn="ctr"/>
            <a:r>
              <a:rPr lang="en-US" sz="4000" b="1" i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Kelly Lawrence</a:t>
            </a:r>
          </a:p>
          <a:p>
            <a:pPr algn="ctr"/>
            <a:r>
              <a:rPr lang="en-US" sz="4000" b="1" i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of the Wallace Unit</a:t>
            </a:r>
            <a:endParaRPr lang="en-US" sz="4000" b="1" i="1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Red Jacket on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533400"/>
            <a:ext cx="960459" cy="3200400"/>
          </a:xfrm>
          <a:prstGeom prst="rect">
            <a:avLst/>
          </a:prstGeom>
        </p:spPr>
      </p:pic>
      <p:pic>
        <p:nvPicPr>
          <p:cNvPr id="4" name="Picture 3" descr="Red Jacket th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371600"/>
            <a:ext cx="1188753" cy="2895600"/>
          </a:xfrm>
          <a:prstGeom prst="rect">
            <a:avLst/>
          </a:prstGeom>
        </p:spPr>
      </p:pic>
      <p:pic>
        <p:nvPicPr>
          <p:cNvPr id="5" name="Picture 4" descr="Kelly Lawrence Wallace Un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5938" y="2743200"/>
            <a:ext cx="2718089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Avenues of Income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Product sales and reorders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Team-building commissions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Team-building bonus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Compensation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2"/>
                </a:solidFill>
                <a:latin typeface="Georgia" pitchFamily="18" charset="0"/>
              </a:rPr>
              <a:t>9% or 13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% personal team commission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Team-building bonus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Rewards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Eligible to wear </a:t>
            </a:r>
            <a:r>
              <a:rPr lang="en-US" sz="2400" dirty="0" smtClean="0">
                <a:solidFill>
                  <a:schemeClr val="bg2"/>
                </a:solidFill>
                <a:latin typeface="Georgia" pitchFamily="18" charset="0"/>
              </a:rPr>
              <a:t>Team Leader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pin enhancer</a:t>
            </a:r>
          </a:p>
          <a:p>
            <a:pPr marL="548640" lvl="0" indent="-41148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Georgia" pitchFamily="18" charset="0"/>
              </a:rPr>
              <a:t>Eligible to go on-target for Grand Achiever status (Grand Achiever Career Car or Cash Compensation option)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Eligible to qualify for quarterly Star Consultant recognition and prizes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Requirements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2"/>
                </a:solidFill>
                <a:latin typeface="Georgia" pitchFamily="18" charset="0"/>
              </a:rPr>
              <a:t>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to 7 active personal team members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You must be active.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3055" y="457200"/>
            <a:ext cx="48445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Team Leader</a:t>
            </a:r>
            <a:endParaRPr lang="en-US" sz="5400" b="1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076" y="381000"/>
            <a:ext cx="8462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Future Independent Sales Director</a:t>
            </a:r>
            <a:endParaRPr lang="en-US" sz="3600" b="1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60315"/>
            <a:ext cx="8229600" cy="52490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Avenues of Income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Product sales and reorders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Team-building commissions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Team-building bonus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Compensation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bg2"/>
                </a:solidFill>
                <a:latin typeface="Georgia" pitchFamily="18" charset="0"/>
              </a:rPr>
              <a:t>9% or 13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% personal team commission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Team-building bonus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Rewards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Eligible to wear </a:t>
            </a:r>
            <a:r>
              <a:rPr lang="en-US" sz="1600" dirty="0" smtClean="0">
                <a:solidFill>
                  <a:schemeClr val="bg2"/>
                </a:solidFill>
                <a:latin typeface="Georgia" pitchFamily="18" charset="0"/>
              </a:rPr>
              <a:t>Future Ind. Sales Director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pin enhancer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bg2"/>
                </a:solidFill>
                <a:latin typeface="Georgia" pitchFamily="18" charset="0"/>
              </a:rPr>
              <a:t>Eligible to wear Future Ind. Sales Director scarf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Eligible to submit Sales DIQ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commitment form</a:t>
            </a:r>
          </a:p>
          <a:p>
            <a:pPr marL="548640" lvl="0" indent="-41148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Georgia" pitchFamily="18" charset="0"/>
              </a:rPr>
              <a:t>Must have 10 or more active personal team members; refer to section, “Prior to entering the Sales Director-in-Qualification Program” under Independent Sales Director-in-Qualification for details.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48640" lvl="0" indent="-41148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Georgia" pitchFamily="18" charset="0"/>
              </a:rPr>
              <a:t>Eligible to go on-target for Grand Achiever status (Grand Achiever Career Car or Cash Compensation option)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Eligible to qualify for quarterly Star Consultant recognition and prizes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Requirements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bg2"/>
                </a:solidFill>
                <a:latin typeface="Georgia" pitchFamily="18" charset="0"/>
              </a:rPr>
              <a:t>8 or more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active personal team members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You must be active.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827" y="629728"/>
            <a:ext cx="8462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Georgia" pitchFamily="18" charset="0"/>
              </a:rPr>
              <a:t>Independent Sales Director in Qualification</a:t>
            </a:r>
            <a:endParaRPr lang="en-US" sz="2800" b="1" dirty="0">
              <a:ln w="10541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5698" y="1365115"/>
            <a:ext cx="8229600" cy="35878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Avenues of Income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Product sales and reorders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Team-building commissions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Team-building bonus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Compensation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bg2"/>
                </a:solidFill>
                <a:latin typeface="Georgia" pitchFamily="18" charset="0"/>
              </a:rPr>
              <a:t>4%, 9%, or 13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% personal team commission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Team-building bonus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Requirements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/>
              <a:buNone/>
              <a:tabLst/>
              <a:defRPr/>
            </a:pPr>
            <a:r>
              <a:rPr lang="en-US" i="1" dirty="0" smtClean="0">
                <a:solidFill>
                  <a:schemeClr val="bg2"/>
                </a:solidFill>
                <a:latin typeface="Georgia" pitchFamily="18" charset="0"/>
              </a:rPr>
              <a:t>For DIQ qualifications, see your Director</a:t>
            </a:r>
            <a:endParaRPr kumimoji="0" lang="en-US" i="1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lace August 2015 Red Jacket Dinner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243"/>
            <a:ext cx="8839200" cy="6537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FF99FF"/>
      </a:dk1>
      <a:lt1>
        <a:sysClr val="window" lastClr="FFFFFF"/>
      </a:lt1>
      <a:dk2>
        <a:srgbClr val="003366"/>
      </a:dk2>
      <a:lt2>
        <a:srgbClr val="C5D1D7"/>
      </a:lt2>
      <a:accent1>
        <a:srgbClr val="CC00CC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1720</TotalTime>
  <Words>849</Words>
  <Application>Microsoft Office PowerPoint</Application>
  <PresentationFormat>On-screen Show (4:3)</PresentationFormat>
  <Paragraphs>136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 Scott</dc:creator>
  <cp:lastModifiedBy>Pat Scott</cp:lastModifiedBy>
  <cp:revision>507</cp:revision>
  <dcterms:created xsi:type="dcterms:W3CDTF">2013-11-20T15:36:34Z</dcterms:created>
  <dcterms:modified xsi:type="dcterms:W3CDTF">2015-08-04T12:59:18Z</dcterms:modified>
</cp:coreProperties>
</file>